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8" r:id="rId11"/>
    <p:sldId id="262" r:id="rId12"/>
    <p:sldId id="263" r:id="rId13"/>
    <p:sldId id="264" r:id="rId14"/>
    <p:sldId id="265" r:id="rId15"/>
    <p:sldId id="266" r:id="rId16"/>
    <p:sldId id="267" r:id="rId17"/>
    <p:sldId id="270" r:id="rId18"/>
    <p:sldId id="271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Nunito Sans" panose="020B0604020202020204" charset="0"/>
      <p:regular r:id="rId25"/>
      <p:bold r:id="rId26"/>
      <p:italic r:id="rId27"/>
      <p:boldItalic r:id="rId28"/>
    </p:embeddedFont>
    <p:embeddedFont>
      <p:font typeface="Proxima Nova" panose="020B0604020202020204" charset="0"/>
      <p:regular r:id="rId29"/>
      <p:bold r:id="rId30"/>
      <p:italic r:id="rId31"/>
      <p:boldItalic r:id="rId32"/>
    </p:embeddedFont>
    <p:embeddedFont>
      <p:font typeface="Proxima Nova Extrabold" panose="020B0604020202020204" charset="0"/>
      <p:bold r:id="rId33"/>
    </p:embeddedFont>
    <p:embeddedFont>
      <p:font typeface="Tahoma" panose="020B0604030504040204" pitchFamily="3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4633A"/>
    <a:srgbClr val="5C068C"/>
    <a:srgbClr val="C800A1"/>
    <a:srgbClr val="FF8F1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9107E9-501F-4BC9-AA15-A933EAA9167B}">
  <a:tblStyle styleId="{A79107E9-501F-4BC9-AA15-A933EAA916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7C80E1-D192-4936-A9D2-8B656F38C62A}" styleName="Table_1">
    <a:wholeTbl>
      <a:tcTxStyle b="off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8EE"/>
          </a:solidFill>
        </a:fill>
      </a:tcStyle>
    </a:wholeTbl>
    <a:band1H>
      <a:tcTxStyle/>
      <a:tcStyle>
        <a:tcBdr/>
        <a:fill>
          <a:solidFill>
            <a:srgbClr val="CBCDD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CDD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23409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23409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23409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23409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B0D14B5-5DFF-4660-8555-F7CD0DA2E36E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7" autoAdjust="0"/>
    <p:restoredTop sz="94660"/>
  </p:normalViewPr>
  <p:slideViewPr>
    <p:cSldViewPr snapToGrid="0">
      <p:cViewPr varScale="1">
        <p:scale>
          <a:sx n="70" d="100"/>
          <a:sy n="70" d="100"/>
        </p:scale>
        <p:origin x="197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970734b55_0_18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2" name="Google Shape;292;g7970734b55_0_1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62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" name="Google Shape;21;p2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l="45026" t="18353" r="4961" b="18359"/>
          <a:stretch/>
        </p:blipFill>
        <p:spPr>
          <a:xfrm>
            <a:off x="4572000" y="982375"/>
            <a:ext cx="4572473" cy="32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 rotWithShape="1">
          <a:blip r:embed="rId2">
            <a:alphaModFix/>
          </a:blip>
          <a:srcRect l="45426" t="19100" r="51390" b="17612"/>
          <a:stretch/>
        </p:blipFill>
        <p:spPr>
          <a:xfrm>
            <a:off x="0" y="982375"/>
            <a:ext cx="291003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pic>
        <p:nvPicPr>
          <p:cNvPr id="25" name="Google Shape;2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9">
  <p:cSld name="CUSTOM_9_1_1_1_1">
    <p:bg>
      <p:bgPr>
        <a:solidFill>
          <a:schemeClr val="dk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" name="Google Shape;130;p14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4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14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33" name="Google Shape;133;p14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34" name="Google Shape;13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Black">
  <p:cSld name="CUSTOM_5">
    <p:bg>
      <p:bgPr>
        <a:solidFill>
          <a:schemeClr val="dk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84375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39" name="Google Shape;139;p15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40" name="Google Shape;14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_Carnival Curve Slide">
  <p:cSld name="CUSTOM_2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6" y="0"/>
            <a:ext cx="9142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_3 Column Layout slide">
  <p:cSld name="CUSTOM_2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26727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2"/>
          </p:nvPr>
        </p:nvSpPr>
        <p:spPr>
          <a:xfrm>
            <a:off x="3211525" y="844225"/>
            <a:ext cx="2707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78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78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3"/>
          </p:nvPr>
        </p:nvSpPr>
        <p:spPr>
          <a:xfrm>
            <a:off x="6039050" y="844225"/>
            <a:ext cx="2707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4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_4 Column Layout slide">
  <p:cSld name="CUSTOM_2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19806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body" idx="2"/>
          </p:nvPr>
        </p:nvSpPr>
        <p:spPr>
          <a:xfrm>
            <a:off x="2509033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78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78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3"/>
          </p:nvPr>
        </p:nvSpPr>
        <p:spPr>
          <a:xfrm>
            <a:off x="4624765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4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body" idx="5"/>
          </p:nvPr>
        </p:nvSpPr>
        <p:spPr>
          <a:xfrm>
            <a:off x="6740498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_Competitive Research Slide">
  <p:cSld name="CUSTOM_7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419100" y="982375"/>
            <a:ext cx="4195200" cy="13740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title" idx="2"/>
          </p:nvPr>
        </p:nvSpPr>
        <p:spPr>
          <a:xfrm>
            <a:off x="419100" y="2650925"/>
            <a:ext cx="4195200" cy="13740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5502532" y="767600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title" idx="4"/>
          </p:nvPr>
        </p:nvSpPr>
        <p:spPr>
          <a:xfrm>
            <a:off x="5502532" y="1750850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7130446" y="767600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title" idx="6"/>
          </p:nvPr>
        </p:nvSpPr>
        <p:spPr>
          <a:xfrm>
            <a:off x="7130446" y="1750850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5502532" y="2650926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title" idx="8"/>
          </p:nvPr>
        </p:nvSpPr>
        <p:spPr>
          <a:xfrm>
            <a:off x="5502532" y="3634176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title" idx="9"/>
          </p:nvPr>
        </p:nvSpPr>
        <p:spPr>
          <a:xfrm>
            <a:off x="7130446" y="2650926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title" idx="13"/>
          </p:nvPr>
        </p:nvSpPr>
        <p:spPr>
          <a:xfrm>
            <a:off x="7130446" y="3634176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title" idx="14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_Competitive Research Slide 2">
  <p:cSld name="CUSTOM_7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/>
          <p:nvPr/>
        </p:nvSpPr>
        <p:spPr>
          <a:xfrm>
            <a:off x="419597" y="923725"/>
            <a:ext cx="7693650" cy="3418200"/>
          </a:xfrm>
          <a:custGeom>
            <a:avLst/>
            <a:gdLst/>
            <a:ahLst/>
            <a:cxnLst/>
            <a:rect l="l" t="t" r="r" b="b"/>
            <a:pathLst>
              <a:path w="307746" h="136728" extrusionOk="0">
                <a:moveTo>
                  <a:pt x="0" y="136584"/>
                </a:moveTo>
                <a:cubicBezTo>
                  <a:pt x="23701" y="133991"/>
                  <a:pt x="90912" y="143788"/>
                  <a:pt x="142203" y="121024"/>
                </a:cubicBezTo>
                <a:cubicBezTo>
                  <a:pt x="193494" y="98260"/>
                  <a:pt x="280156" y="20171"/>
                  <a:pt x="307746" y="0"/>
                </a:cubicBezTo>
              </a:path>
            </a:pathLst>
          </a:custGeom>
          <a:noFill/>
          <a:ln w="9525" cap="flat" cmpd="sng">
            <a:solidFill>
              <a:srgbClr val="CCCCCC"/>
            </a:solidFill>
            <a:prstDash val="dot"/>
            <a:round/>
            <a:headEnd type="none" w="med" len="med"/>
            <a:tailEnd type="triangle" w="med" len="med"/>
          </a:ln>
        </p:spPr>
      </p:sp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419600" y="1568727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title" idx="2"/>
          </p:nvPr>
        </p:nvSpPr>
        <p:spPr>
          <a:xfrm>
            <a:off x="419600" y="2692399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 idx="3"/>
          </p:nvPr>
        </p:nvSpPr>
        <p:spPr>
          <a:xfrm>
            <a:off x="2069056" y="1568727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title" idx="4"/>
          </p:nvPr>
        </p:nvSpPr>
        <p:spPr>
          <a:xfrm>
            <a:off x="2069056" y="2692399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title" idx="5"/>
          </p:nvPr>
        </p:nvSpPr>
        <p:spPr>
          <a:xfrm>
            <a:off x="4572000" y="1884750"/>
            <a:ext cx="4174800" cy="13740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title" idx="6"/>
          </p:nvPr>
        </p:nvSpPr>
        <p:spPr>
          <a:xfrm>
            <a:off x="419600" y="2981224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title" idx="7"/>
          </p:nvPr>
        </p:nvSpPr>
        <p:spPr>
          <a:xfrm>
            <a:off x="419600" y="4104897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title" idx="8"/>
          </p:nvPr>
        </p:nvSpPr>
        <p:spPr>
          <a:xfrm>
            <a:off x="2069056" y="2981224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title" idx="9"/>
          </p:nvPr>
        </p:nvSpPr>
        <p:spPr>
          <a:xfrm>
            <a:off x="2069056" y="4104897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title" idx="13"/>
          </p:nvPr>
        </p:nvSpPr>
        <p:spPr>
          <a:xfrm>
            <a:off x="419600" y="725813"/>
            <a:ext cx="4250700" cy="8856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title" idx="14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_Competitive Research Slide 3">
  <p:cSld name="CUSTOM_8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title"/>
          </p:nvPr>
        </p:nvSpPr>
        <p:spPr>
          <a:xfrm>
            <a:off x="5459850" y="767600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title" idx="2"/>
          </p:nvPr>
        </p:nvSpPr>
        <p:spPr>
          <a:xfrm>
            <a:off x="5459850" y="1750850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title" idx="3"/>
          </p:nvPr>
        </p:nvSpPr>
        <p:spPr>
          <a:xfrm>
            <a:off x="7109306" y="767600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title" idx="4"/>
          </p:nvPr>
        </p:nvSpPr>
        <p:spPr>
          <a:xfrm>
            <a:off x="7109306" y="1750850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title" idx="5"/>
          </p:nvPr>
        </p:nvSpPr>
        <p:spPr>
          <a:xfrm>
            <a:off x="5459850" y="2650926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 idx="6"/>
          </p:nvPr>
        </p:nvSpPr>
        <p:spPr>
          <a:xfrm>
            <a:off x="5459850" y="3634176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title" idx="7"/>
          </p:nvPr>
        </p:nvSpPr>
        <p:spPr>
          <a:xfrm>
            <a:off x="7109306" y="2650926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title" idx="8"/>
          </p:nvPr>
        </p:nvSpPr>
        <p:spPr>
          <a:xfrm>
            <a:off x="7109306" y="3634176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title" idx="9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ase Study Title Pattern">
  <p:cSld name="CUSTOM_6">
    <p:bg>
      <p:bgPr>
        <a:solidFill>
          <a:schemeClr val="lt2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/>
          <p:nvPr/>
        </p:nvSpPr>
        <p:spPr>
          <a:xfrm>
            <a:off x="0" y="-7275"/>
            <a:ext cx="9157800" cy="5112300"/>
          </a:xfrm>
          <a:prstGeom prst="rect">
            <a:avLst/>
          </a:prstGeom>
          <a:solidFill>
            <a:srgbClr val="E7E8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98504" y="1109775"/>
            <a:ext cx="5645496" cy="31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7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829" y="4796325"/>
            <a:ext cx="103149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5">
  <p:cSld name="BLANK_4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1">
  <p:cSld name="CUSTOM_1">
    <p:bg>
      <p:bgPr>
        <a:noFill/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20000"/>
          </a:blip>
          <a:srcRect l="28008" t="36101" r="25379" b="607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8" name="Google Shape;3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 rotWithShape="1">
          <a:blip r:embed="rId4">
            <a:alphaModFix amt="20000"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"/>
          <p:cNvPicPr preferRelativeResize="0"/>
          <p:nvPr/>
        </p:nvPicPr>
        <p:blipFill rotWithShape="1">
          <a:blip r:embed="rId5">
            <a:alphaModFix amt="20000"/>
          </a:blip>
          <a:srcRect l="49995" t="18949" b="1775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"/>
          <p:cNvSpPr/>
          <p:nvPr/>
        </p:nvSpPr>
        <p:spPr>
          <a:xfrm>
            <a:off x="315275" y="4237675"/>
            <a:ext cx="4250700" cy="894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Long Headline + Subheadline 1">
  <p:cSld name="TITLE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4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2020</a:t>
            </a:r>
            <a:endParaRPr sz="600" b="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42" name="Google Shape;242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>
            <a:spLocks noGrp="1"/>
          </p:cNvSpPr>
          <p:nvPr>
            <p:ph type="ctrTitle"/>
          </p:nvPr>
        </p:nvSpPr>
        <p:spPr>
          <a:xfrm>
            <a:off x="414163" y="1838266"/>
            <a:ext cx="834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Extrabold"/>
              <a:buNone/>
              <a:defRPr sz="4000" b="0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4" name="Google Shape;244;p34"/>
          <p:cNvSpPr txBox="1">
            <a:spLocks noGrp="1"/>
          </p:cNvSpPr>
          <p:nvPr>
            <p:ph type="body" idx="1"/>
          </p:nvPr>
        </p:nvSpPr>
        <p:spPr>
          <a:xfrm>
            <a:off x="414163" y="2452017"/>
            <a:ext cx="83277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None/>
              <a:defRPr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body" idx="2"/>
          </p:nvPr>
        </p:nvSpPr>
        <p:spPr>
          <a:xfrm>
            <a:off x="414163" y="3206949"/>
            <a:ext cx="8324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None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1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 rotWithShape="1">
          <a:blip r:embed="rId3">
            <a:alphaModFix/>
          </a:blip>
          <a:srcRect l="45425" t="19100" r="51390" b="17612"/>
          <a:stretch/>
        </p:blipFill>
        <p:spPr>
          <a:xfrm>
            <a:off x="0" y="982375"/>
            <a:ext cx="291000" cy="325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7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020 9">
  <p:cSld name="Blank_10_18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subTitle" idx="1"/>
          </p:nvPr>
        </p:nvSpPr>
        <p:spPr>
          <a:xfrm>
            <a:off x="419100" y="405493"/>
            <a:ext cx="83058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020 1">
  <p:cSld name="Blank_10_8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59" name="Google Shape;259;p40"/>
          <p:cNvSpPr txBox="1">
            <a:spLocks noGrp="1"/>
          </p:cNvSpPr>
          <p:nvPr>
            <p:ph type="subTitle" idx="1"/>
          </p:nvPr>
        </p:nvSpPr>
        <p:spPr>
          <a:xfrm>
            <a:off x="419100" y="405493"/>
            <a:ext cx="83058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TITLE_AND_BODY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1 Column Layout 1">
  <p:cSld name="05_1 Column Layout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/>
          <p:nvPr/>
        </p:nvSpPr>
        <p:spPr>
          <a:xfrm>
            <a:off x="4572000" y="-7275"/>
            <a:ext cx="4585800" cy="5112300"/>
          </a:xfrm>
          <a:prstGeom prst="rect">
            <a:avLst/>
          </a:prstGeom>
          <a:solidFill>
            <a:srgbClr val="E7E8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2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64" name="Google Shape;264;p42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 Extrabold"/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65" name="Google Shape;265;p42"/>
          <p:cNvSpPr txBox="1">
            <a:spLocks noGrp="1"/>
          </p:cNvSpPr>
          <p:nvPr>
            <p:ph type="subTitle" idx="2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66" name="Google Shape;26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64829" y="4796325"/>
            <a:ext cx="1031500" cy="1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Headline Slide 1 2">
  <p:cSld name="CUSTOM_4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75" name="Google Shape;275;p45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020 19">
  <p:cSld name="Blank_10_26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78" name="Google Shape;278;p46"/>
          <p:cNvSpPr txBox="1">
            <a:spLocks noGrp="1"/>
          </p:cNvSpPr>
          <p:nvPr>
            <p:ph type="subTitle" idx="1"/>
          </p:nvPr>
        </p:nvSpPr>
        <p:spPr>
          <a:xfrm>
            <a:off x="419100" y="405493"/>
            <a:ext cx="83058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Title Slide 2">
  <p:cSld name="BLANK_8">
    <p:bg>
      <p:bgPr>
        <a:solidFill>
          <a:srgbClr val="ECEFF2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>
  <p:cSld name="CUSTOM_1_1_1_1_1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/>
          <p:nvPr/>
        </p:nvSpPr>
        <p:spPr>
          <a:xfrm>
            <a:off x="-9600" y="-9450"/>
            <a:ext cx="9163200" cy="516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3">
  <p:cSld name="CUSTOM_1_1_2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2">
            <a:alphaModFix amt="20000"/>
          </a:blip>
          <a:srcRect l="28008" t="36101" r="25379" b="607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2020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"/>
          <p:cNvPicPr preferRelativeResize="0"/>
          <p:nvPr/>
        </p:nvPicPr>
        <p:blipFill rotWithShape="1">
          <a:blip r:embed="rId4">
            <a:alphaModFix amt="20000"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 rotWithShape="1">
          <a:blip r:embed="rId5">
            <a:alphaModFix amt="20000"/>
          </a:blip>
          <a:srcRect l="49995" t="18949" b="1775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/>
          <p:nvPr/>
        </p:nvSpPr>
        <p:spPr>
          <a:xfrm>
            <a:off x="315275" y="4237675"/>
            <a:ext cx="4250700" cy="894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Bottom Bar">
  <p:cSld name="Blank_1_2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105299"/>
            <a:ext cx="9144005" cy="5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445" y="386027"/>
            <a:ext cx="1031497" cy="1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49" y="225694"/>
            <a:ext cx="425216" cy="425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">
  <p:cSld name="Blank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0"/>
          <p:cNvSpPr/>
          <p:nvPr/>
        </p:nvSpPr>
        <p:spPr>
          <a:xfrm>
            <a:off x="0" y="114000"/>
            <a:ext cx="537300" cy="41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2">
  <p:cSld name="Blank_1_1_2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/>
        </p:nvSpPr>
        <p:spPr>
          <a:xfrm>
            <a:off x="0" y="114000"/>
            <a:ext cx="537300" cy="41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e Slide">
  <p:cSld name="TITLE_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" name="Google Shape;63;p7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4" name="Google Shape;6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414163" y="2452017"/>
            <a:ext cx="83277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None/>
              <a:defRPr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2"/>
          </p:nvPr>
        </p:nvSpPr>
        <p:spPr>
          <a:xfrm>
            <a:off x="414163" y="3206949"/>
            <a:ext cx="8324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None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1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ctrTitle"/>
          </p:nvPr>
        </p:nvSpPr>
        <p:spPr>
          <a:xfrm>
            <a:off x="414169" y="1838275"/>
            <a:ext cx="4157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roxima Nova Extrabold"/>
              <a:buNone/>
              <a:defRPr sz="5000" b="0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68" name="Google Shape;68;p7"/>
          <p:cNvPicPr preferRelativeResize="0"/>
          <p:nvPr/>
        </p:nvPicPr>
        <p:blipFill rotWithShape="1">
          <a:blip r:embed="rId3">
            <a:alphaModFix/>
          </a:blip>
          <a:srcRect l="45026" t="18353" r="4961" b="18359"/>
          <a:stretch/>
        </p:blipFill>
        <p:spPr>
          <a:xfrm>
            <a:off x="4572000" y="982375"/>
            <a:ext cx="4572473" cy="32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 rotWithShape="1">
          <a:blip r:embed="rId3">
            <a:alphaModFix/>
          </a:blip>
          <a:srcRect l="45426" t="19100" r="51390" b="17612"/>
          <a:stretch/>
        </p:blipFill>
        <p:spPr>
          <a:xfrm>
            <a:off x="0" y="982375"/>
            <a:ext cx="291003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3">
  <p:cSld name="CUSTOM_1_1_1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pic>
        <p:nvPicPr>
          <p:cNvPr id="74" name="Google Shape;7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104" y="288075"/>
            <a:ext cx="1031497" cy="1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 rotWithShape="1">
          <a:blip r:embed="rId3">
            <a:alphaModFix amt="31000"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 rotWithShape="1">
          <a:blip r:embed="rId3">
            <a:alphaModFix amt="31000"/>
          </a:blip>
          <a:srcRect l="49995" t="18949" b="17759"/>
          <a:stretch/>
        </p:blipFill>
        <p:spPr>
          <a:xfrm>
            <a:off x="4572000" y="982375"/>
            <a:ext cx="4572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8"/>
          <p:cNvCxnSpPr/>
          <p:nvPr/>
        </p:nvCxnSpPr>
        <p:spPr>
          <a:xfrm>
            <a:off x="309150" y="4230000"/>
            <a:ext cx="4263600" cy="0"/>
          </a:xfrm>
          <a:prstGeom prst="straightConnector1">
            <a:avLst/>
          </a:prstGeom>
          <a:noFill/>
          <a:ln w="3810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5">
  <p:cSld name="CUSTOM_9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" name="Google Shape;92;p10"/>
          <p:cNvPicPr preferRelativeResize="0"/>
          <p:nvPr/>
        </p:nvPicPr>
        <p:blipFill rotWithShape="1">
          <a:blip r:embed="rId2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0"/>
          <p:cNvPicPr preferRelativeResize="0"/>
          <p:nvPr/>
        </p:nvPicPr>
        <p:blipFill rotWithShape="1">
          <a:blip r:embed="rId2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0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0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0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97" name="Google Shape;9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4" y="288075"/>
            <a:ext cx="103149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0"/>
          <p:cNvSpPr txBox="1">
            <a:spLocks noGrp="1"/>
          </p:cNvSpPr>
          <p:nvPr>
            <p:ph type="title"/>
          </p:nvPr>
        </p:nvSpPr>
        <p:spPr>
          <a:xfrm>
            <a:off x="433425" y="975300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6">
  <p:cSld name="CUSTOM_9_1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1"/>
          <p:cNvPicPr preferRelativeResize="0"/>
          <p:nvPr/>
        </p:nvPicPr>
        <p:blipFill rotWithShape="1">
          <a:blip r:embed="rId2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 rotWithShape="1">
          <a:blip r:embed="rId2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1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1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1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pic>
        <p:nvPicPr>
          <p:cNvPr id="106" name="Google Shape;106;p11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1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1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09" name="Google Shape;10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7">
  <p:cSld name="CUSTOM_9_1_1">
    <p:bg>
      <p:bgPr>
        <a:solidFill>
          <a:schemeClr val="dk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" name="Google Shape;112;p12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2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2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15" name="Google Shape;115;p12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16" name="Google Shape;11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2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2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8">
  <p:cSld name="CUSTOM_9_1_1_1"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121" name="Google Shape;121;p13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3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25" name="Google Shape;12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3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3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419100" y="2613689"/>
            <a:ext cx="83058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419100" y="1249987"/>
            <a:ext cx="83058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121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8173371" y="2795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21212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600">
              <a:solidFill>
                <a:srgbClr val="21212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7664829" y="4796325"/>
            <a:ext cx="103149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419100" y="2613689"/>
            <a:ext cx="83058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5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419100" y="1249987"/>
            <a:ext cx="83058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5" name="Google Shape;15;p1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358500" y="0"/>
            <a:ext cx="9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0" y="5103625"/>
            <a:ext cx="9144000" cy="39900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4" r:id="rId12"/>
    <p:sldLayoutId id="2147483665" r:id="rId13"/>
    <p:sldLayoutId id="2147483666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80" r:id="rId20"/>
    <p:sldLayoutId id="2147483682" r:id="rId21"/>
    <p:sldLayoutId id="2147483683" r:id="rId22"/>
    <p:sldLayoutId id="2147483686" r:id="rId23"/>
    <p:sldLayoutId id="2147483687" r:id="rId24"/>
    <p:sldLayoutId id="2147483688" r:id="rId25"/>
    <p:sldLayoutId id="2147483691" r:id="rId26"/>
    <p:sldLayoutId id="2147483692" r:id="rId27"/>
    <p:sldLayoutId id="2147483693" r:id="rId28"/>
    <p:sldLayoutId id="2147483694" r:id="rId29"/>
    <p:sldLayoutId id="2147483695" r:id="rId30"/>
    <p:sldLayoutId id="2147483696" r:id="rId31"/>
    <p:sldLayoutId id="2147483697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64">
          <p15:clr>
            <a:srgbClr val="EA4335"/>
          </p15:clr>
        </p15:guide>
        <p15:guide id="2" pos="5510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orient="horz" pos="53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genic/MAUIPreview" TargetMode="Externa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00" y="277825"/>
            <a:ext cx="632150" cy="2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2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98" name="Google Shape;298;p52"/>
          <p:cNvSpPr txBox="1"/>
          <p:nvPr/>
        </p:nvSpPr>
        <p:spPr>
          <a:xfrm>
            <a:off x="449700" y="1105825"/>
            <a:ext cx="3608100" cy="30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>
                <a:solidFill>
                  <a:srgbClr val="FFFFFF"/>
                </a:solidFill>
                <a:latin typeface="Proxima Nova Extrabold"/>
                <a:ea typeface="Proxima Nova"/>
                <a:cs typeface="Proxima Nova"/>
                <a:sym typeface="Proxima Nova Extrabold"/>
              </a:rPr>
              <a:t>Preview to MAUI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>
                <a:solidFill>
                  <a:srgbClr val="FFFFFF"/>
                </a:solidFill>
                <a:latin typeface="Proxima Nova Extrabold"/>
                <a:ea typeface="Proxima Nova"/>
                <a:cs typeface="Proxima Nova"/>
                <a:sym typeface="Proxima Nova Extrabold"/>
              </a:rPr>
              <a:t>(Multi-platform App UI)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3700" dirty="0">
              <a:solidFill>
                <a:srgbClr val="FFFFFF"/>
              </a:solidFill>
              <a:latin typeface="Proxima Nova Extrabold"/>
              <a:ea typeface="Proxima Nova"/>
              <a:cs typeface="Proxima Nova"/>
              <a:sym typeface="Proxima Nova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>
                <a:solidFill>
                  <a:srgbClr val="FFFFFF"/>
                </a:solidFill>
                <a:latin typeface="Proxima Nova Extrabold"/>
                <a:ea typeface="Proxima Nova"/>
                <a:cs typeface="Proxima Nova"/>
                <a:sym typeface="Proxima Nova Extrabold"/>
              </a:rPr>
              <a:t>Week 1</a:t>
            </a:r>
            <a:endParaRPr sz="34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308A89AA-004F-4C55-A3B6-27911DBC3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500" y="1401389"/>
            <a:ext cx="4956942" cy="247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106B1-25D4-4D54-87C3-B7D3216F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Replaced Renderer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F55338-A4D8-4172-9961-F11CBC23BB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46ED47-55E0-43F6-B290-C9A6E6AD0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706" y="776397"/>
            <a:ext cx="5178194" cy="291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6B196F-AD21-4039-A4FF-B75962771D35}"/>
              </a:ext>
            </a:extLst>
          </p:cNvPr>
          <p:cNvSpPr/>
          <p:nvPr/>
        </p:nvSpPr>
        <p:spPr>
          <a:xfrm>
            <a:off x="274020" y="883244"/>
            <a:ext cx="2942146" cy="515007"/>
          </a:xfrm>
          <a:prstGeom prst="rect">
            <a:avLst/>
          </a:prstGeom>
          <a:solidFill>
            <a:srgbClr val="5C06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9A574A-6401-4508-897E-7BDEF49AD696}"/>
              </a:ext>
            </a:extLst>
          </p:cNvPr>
          <p:cNvSpPr/>
          <p:nvPr/>
        </p:nvSpPr>
        <p:spPr>
          <a:xfrm>
            <a:off x="274019" y="1656130"/>
            <a:ext cx="2942146" cy="515007"/>
          </a:xfrm>
          <a:prstGeom prst="rect">
            <a:avLst/>
          </a:prstGeom>
          <a:solidFill>
            <a:srgbClr val="C800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Decouples Framework from Native Controls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642C6-F549-4C24-891F-E74CB3DA9AA6}"/>
              </a:ext>
            </a:extLst>
          </p:cNvPr>
          <p:cNvSpPr/>
          <p:nvPr/>
        </p:nvSpPr>
        <p:spPr>
          <a:xfrm>
            <a:off x="274018" y="2429016"/>
            <a:ext cx="2942146" cy="515007"/>
          </a:xfrm>
          <a:prstGeom prst="rect">
            <a:avLst/>
          </a:prstGeom>
          <a:solidFill>
            <a:srgbClr val="F463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views rendered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0C418-B6DC-4C61-8239-086511ABA77C}"/>
              </a:ext>
            </a:extLst>
          </p:cNvPr>
          <p:cNvSpPr/>
          <p:nvPr/>
        </p:nvSpPr>
        <p:spPr>
          <a:xfrm>
            <a:off x="274016" y="3201902"/>
            <a:ext cx="2942146" cy="515007"/>
          </a:xfrm>
          <a:prstGeom prst="rect">
            <a:avLst/>
          </a:prstGeom>
          <a:solidFill>
            <a:srgbClr val="FF8F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 Controls handle needs of framework</a:t>
            </a:r>
          </a:p>
        </p:txBody>
      </p:sp>
    </p:spTree>
    <p:extLst>
      <p:ext uri="{BB962C8B-B14F-4D97-AF65-F5344CB8AC3E}">
        <p14:creationId xmlns:p14="http://schemas.microsoft.com/office/powerpoint/2010/main" val="2622892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utton handler architecture.">
            <a:extLst>
              <a:ext uri="{FF2B5EF4-FFF2-40B4-BE49-F238E27FC236}">
                <a16:creationId xmlns:a16="http://schemas.microsoft.com/office/drawing/2014/main" id="{7E9CDBD6-1A61-4693-9A99-F2D1AE7B7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2" y="720918"/>
            <a:ext cx="5722004" cy="271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872A87-A74B-48BC-A820-08B8ECD621CD}"/>
              </a:ext>
            </a:extLst>
          </p:cNvPr>
          <p:cNvSpPr/>
          <p:nvPr/>
        </p:nvSpPr>
        <p:spPr>
          <a:xfrm>
            <a:off x="6558455" y="1366345"/>
            <a:ext cx="1807779" cy="1324303"/>
          </a:xfrm>
          <a:prstGeom prst="rect">
            <a:avLst/>
          </a:prstGeom>
          <a:solidFill>
            <a:srgbClr val="F463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Mapper</a:t>
            </a:r>
          </a:p>
        </p:txBody>
      </p:sp>
    </p:spTree>
    <p:extLst>
      <p:ext uri="{BB962C8B-B14F-4D97-AF65-F5344CB8AC3E}">
        <p14:creationId xmlns:p14="http://schemas.microsoft.com/office/powerpoint/2010/main" val="2087971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EB223AB-62F9-456C-A5B3-F2DD7A503D83}"/>
              </a:ext>
            </a:extLst>
          </p:cNvPr>
          <p:cNvSpPr txBox="1">
            <a:spLocks/>
          </p:cNvSpPr>
          <p:nvPr/>
        </p:nvSpPr>
        <p:spPr>
          <a:xfrm>
            <a:off x="499856" y="932247"/>
            <a:ext cx="8144287" cy="3072196"/>
          </a:xfrm>
          <a:prstGeom prst="rect">
            <a:avLst/>
          </a:prstGeom>
        </p:spPr>
        <p:txBody>
          <a:bodyPr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/>
              <a:t>Demo 2 – Custom Handlers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148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97479-221C-4E74-95EC-64C36C14B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UIs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0A2AC-0F36-4D06-9AF7-BE799B8042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5FE825C-9333-427A-B251-7672DBA9D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007" y="881780"/>
            <a:ext cx="6175958" cy="292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E15776-1E71-4442-B786-77F5F42B6BEB}"/>
              </a:ext>
            </a:extLst>
          </p:cNvPr>
          <p:cNvSpPr/>
          <p:nvPr/>
        </p:nvSpPr>
        <p:spPr>
          <a:xfrm>
            <a:off x="274020" y="883244"/>
            <a:ext cx="2153494" cy="515007"/>
          </a:xfrm>
          <a:prstGeom prst="rect">
            <a:avLst/>
          </a:prstGeom>
          <a:solidFill>
            <a:srgbClr val="5C06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Early, early preview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DEC048-52B9-49FF-9D6B-0E62FA47F93F}"/>
              </a:ext>
            </a:extLst>
          </p:cNvPr>
          <p:cNvSpPr/>
          <p:nvPr/>
        </p:nvSpPr>
        <p:spPr>
          <a:xfrm>
            <a:off x="274019" y="1656130"/>
            <a:ext cx="2153495" cy="515007"/>
          </a:xfrm>
          <a:prstGeom prst="rect">
            <a:avLst/>
          </a:prstGeom>
          <a:solidFill>
            <a:srgbClr val="C800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Built on </a:t>
            </a:r>
            <a:r>
              <a:rPr lang="en-US" dirty="0" err="1"/>
              <a:t>Microsoft.Maui.Graphics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F1FA3-AA51-4C6C-AB95-E7EFE5E17140}"/>
              </a:ext>
            </a:extLst>
          </p:cNvPr>
          <p:cNvSpPr txBox="1"/>
          <p:nvPr/>
        </p:nvSpPr>
        <p:spPr>
          <a:xfrm>
            <a:off x="274019" y="4260256"/>
            <a:ext cx="4839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https://github.com/dotnet/Microsoft.Maui.Graphics.Controls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BC953C-D9F2-4246-B2F0-B5689F3E14A9}"/>
              </a:ext>
            </a:extLst>
          </p:cNvPr>
          <p:cNvSpPr/>
          <p:nvPr/>
        </p:nvSpPr>
        <p:spPr>
          <a:xfrm>
            <a:off x="274018" y="2429016"/>
            <a:ext cx="2153494" cy="515007"/>
          </a:xfrm>
          <a:prstGeom prst="rect">
            <a:avLst/>
          </a:prstGeom>
          <a:solidFill>
            <a:srgbClr val="F463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Cupertino, Fluent and Material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7815B2-4436-4E41-A5E8-55431B378BFA}"/>
              </a:ext>
            </a:extLst>
          </p:cNvPr>
          <p:cNvSpPr/>
          <p:nvPr/>
        </p:nvSpPr>
        <p:spPr>
          <a:xfrm>
            <a:off x="274016" y="3201902"/>
            <a:ext cx="2153494" cy="515007"/>
          </a:xfrm>
          <a:prstGeom prst="rect">
            <a:avLst/>
          </a:prstGeom>
          <a:solidFill>
            <a:srgbClr val="FF8F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project does not compile</a:t>
            </a:r>
          </a:p>
        </p:txBody>
      </p:sp>
    </p:spTree>
    <p:extLst>
      <p:ext uri="{BB962C8B-B14F-4D97-AF65-F5344CB8AC3E}">
        <p14:creationId xmlns:p14="http://schemas.microsoft.com/office/powerpoint/2010/main" val="3354956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5E08A-89B2-44A6-8194-2F26C7514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49A9F-15AA-4689-9CA3-345ED51641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32D5B1-969D-43DC-9F43-F83F18A854EB}"/>
              </a:ext>
            </a:extLst>
          </p:cNvPr>
          <p:cNvSpPr/>
          <p:nvPr/>
        </p:nvSpPr>
        <p:spPr>
          <a:xfrm>
            <a:off x="419100" y="1091383"/>
            <a:ext cx="8305800" cy="515007"/>
          </a:xfrm>
          <a:prstGeom prst="rect">
            <a:avLst/>
          </a:prstGeom>
          <a:solidFill>
            <a:srgbClr val="5C06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https://devblogs.microsoft.com/dotnet/announcing-net-maui-preview-6/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3E3003-AD9C-4084-85FB-F06EFB10C1DC}"/>
              </a:ext>
            </a:extLst>
          </p:cNvPr>
          <p:cNvSpPr/>
          <p:nvPr/>
        </p:nvSpPr>
        <p:spPr>
          <a:xfrm>
            <a:off x="419100" y="1864269"/>
            <a:ext cx="8305800" cy="515007"/>
          </a:xfrm>
          <a:prstGeom prst="rect">
            <a:avLst/>
          </a:prstGeom>
          <a:solidFill>
            <a:srgbClr val="C800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https://docs.microsoft.com/en-us/dotnet/maui/get-started/first-app?pivots=windows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4334B2-EFA2-4828-ABB5-8CE0C4B6E1D9}"/>
              </a:ext>
            </a:extLst>
          </p:cNvPr>
          <p:cNvSpPr/>
          <p:nvPr/>
        </p:nvSpPr>
        <p:spPr>
          <a:xfrm>
            <a:off x="419100" y="2637159"/>
            <a:ext cx="8305800" cy="515007"/>
          </a:xfrm>
          <a:prstGeom prst="rect">
            <a:avLst/>
          </a:prstGeom>
          <a:solidFill>
            <a:srgbClr val="F463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Install Android Emulator and SDK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7CD5E-9631-465B-AA0F-375A34974CF5}"/>
              </a:ext>
            </a:extLst>
          </p:cNvPr>
          <p:cNvSpPr/>
          <p:nvPr/>
        </p:nvSpPr>
        <p:spPr>
          <a:xfrm>
            <a:off x="419101" y="3410049"/>
            <a:ext cx="8305799" cy="515007"/>
          </a:xfrm>
          <a:prstGeom prst="rect">
            <a:avLst/>
          </a:prstGeom>
          <a:solidFill>
            <a:srgbClr val="FF8F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We will not be working with iOS for this class</a:t>
            </a:r>
          </a:p>
        </p:txBody>
      </p:sp>
    </p:spTree>
    <p:extLst>
      <p:ext uri="{BB962C8B-B14F-4D97-AF65-F5344CB8AC3E}">
        <p14:creationId xmlns:p14="http://schemas.microsoft.com/office/powerpoint/2010/main" val="3203779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EB223AB-62F9-456C-A5B3-F2DD7A503D83}"/>
              </a:ext>
            </a:extLst>
          </p:cNvPr>
          <p:cNvSpPr txBox="1">
            <a:spLocks/>
          </p:cNvSpPr>
          <p:nvPr/>
        </p:nvSpPr>
        <p:spPr>
          <a:xfrm>
            <a:off x="499856" y="932247"/>
            <a:ext cx="8144287" cy="3072196"/>
          </a:xfrm>
          <a:prstGeom prst="rect">
            <a:avLst/>
          </a:prstGeom>
        </p:spPr>
        <p:txBody>
          <a:bodyPr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/>
              <a:t>For Next Week, have MAUI installed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759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EB223AB-62F9-456C-A5B3-F2DD7A503D83}"/>
              </a:ext>
            </a:extLst>
          </p:cNvPr>
          <p:cNvSpPr txBox="1">
            <a:spLocks/>
          </p:cNvSpPr>
          <p:nvPr/>
        </p:nvSpPr>
        <p:spPr>
          <a:xfrm>
            <a:off x="499856" y="932247"/>
            <a:ext cx="8144287" cy="3072196"/>
          </a:xfrm>
          <a:prstGeom prst="rect">
            <a:avLst/>
          </a:prstGeom>
        </p:spPr>
        <p:txBody>
          <a:bodyPr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hlinkClick r:id="rId2"/>
              </a:rPr>
              <a:t>https://github.com/Magenic/MAUIPreview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52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819DA-5B1B-4ECD-914F-60935209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MAUI – The Xamarin Underpinning</a:t>
            </a:r>
          </a:p>
        </p:txBody>
      </p:sp>
      <p:pic>
        <p:nvPicPr>
          <p:cNvPr id="3074" name="Picture 2" descr=".NET MAUI supported platforms.">
            <a:extLst>
              <a:ext uri="{FF2B5EF4-FFF2-40B4-BE49-F238E27FC236}">
                <a16:creationId xmlns:a16="http://schemas.microsoft.com/office/drawing/2014/main" id="{2C898D18-5F0B-4285-88EE-62B803739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2" y="728662"/>
            <a:ext cx="414337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1E0D58-88E0-4735-A404-C0EFF6F57A78}"/>
              </a:ext>
            </a:extLst>
          </p:cNvPr>
          <p:cNvSpPr/>
          <p:nvPr/>
        </p:nvSpPr>
        <p:spPr>
          <a:xfrm>
            <a:off x="274020" y="883244"/>
            <a:ext cx="2028497" cy="515007"/>
          </a:xfrm>
          <a:prstGeom prst="rect">
            <a:avLst/>
          </a:prstGeom>
          <a:solidFill>
            <a:srgbClr val="5C06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Xamarin now .NET Core Workload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732E7-5538-4449-8280-E814F259C845}"/>
              </a:ext>
            </a:extLst>
          </p:cNvPr>
          <p:cNvSpPr/>
          <p:nvPr/>
        </p:nvSpPr>
        <p:spPr>
          <a:xfrm>
            <a:off x="274019" y="1656130"/>
            <a:ext cx="2028497" cy="515007"/>
          </a:xfrm>
          <a:prstGeom prst="rect">
            <a:avLst/>
          </a:prstGeom>
          <a:solidFill>
            <a:srgbClr val="C800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Namespace Changes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ACDB31-6A68-402B-9578-6184B146C188}"/>
              </a:ext>
            </a:extLst>
          </p:cNvPr>
          <p:cNvSpPr/>
          <p:nvPr/>
        </p:nvSpPr>
        <p:spPr>
          <a:xfrm>
            <a:off x="274018" y="2429016"/>
            <a:ext cx="2028497" cy="515007"/>
          </a:xfrm>
          <a:prstGeom prst="rect">
            <a:avLst/>
          </a:prstGeom>
          <a:solidFill>
            <a:srgbClr val="F463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iOS and Android Now Targets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2A8A55-4284-4968-9AA2-45A3F06C7AEF}"/>
              </a:ext>
            </a:extLst>
          </p:cNvPr>
          <p:cNvSpPr/>
          <p:nvPr/>
        </p:nvSpPr>
        <p:spPr>
          <a:xfrm>
            <a:off x="274016" y="3201902"/>
            <a:ext cx="2028497" cy="515007"/>
          </a:xfrm>
          <a:prstGeom prst="rect">
            <a:avLst/>
          </a:prstGeom>
          <a:solidFill>
            <a:srgbClr val="FF8F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Apple and Google APIs Directly Wrapped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E11128-E0A1-4F4B-A4D3-05162BA34967}"/>
              </a:ext>
            </a:extLst>
          </p:cNvPr>
          <p:cNvSpPr/>
          <p:nvPr/>
        </p:nvSpPr>
        <p:spPr>
          <a:xfrm>
            <a:off x="274016" y="3974788"/>
            <a:ext cx="2028497" cy="51500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Sits on top of </a:t>
            </a:r>
            <a:r>
              <a:rPr lang="en-US" dirty="0" err="1"/>
              <a:t>.Net</a:t>
            </a:r>
            <a:r>
              <a:rPr lang="en-US" dirty="0"/>
              <a:t> BCL</a:t>
            </a:r>
          </a:p>
        </p:txBody>
      </p:sp>
    </p:spTree>
    <p:extLst>
      <p:ext uri="{BB962C8B-B14F-4D97-AF65-F5344CB8AC3E}">
        <p14:creationId xmlns:p14="http://schemas.microsoft.com/office/powerpoint/2010/main" val="1356418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F651E-92C6-490B-8E5E-3E042519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MAUI – Platforms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ED6D99-2267-476D-BB94-97E724E097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.NET MAUI architecture diagram.">
            <a:extLst>
              <a:ext uri="{FF2B5EF4-FFF2-40B4-BE49-F238E27FC236}">
                <a16:creationId xmlns:a16="http://schemas.microsoft.com/office/drawing/2014/main" id="{DC9D9783-A8F9-41FA-B75C-324EF0DD3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49" y="671293"/>
            <a:ext cx="6189208" cy="391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473F04-E1E4-4E4C-B776-261FD95B261F}"/>
              </a:ext>
            </a:extLst>
          </p:cNvPr>
          <p:cNvSpPr/>
          <p:nvPr/>
        </p:nvSpPr>
        <p:spPr>
          <a:xfrm>
            <a:off x="6696403" y="902197"/>
            <a:ext cx="2028497" cy="515007"/>
          </a:xfrm>
          <a:prstGeom prst="rect">
            <a:avLst/>
          </a:prstGeom>
          <a:solidFill>
            <a:srgbClr val="5C06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775F83-7012-4393-AF79-4C3ABD6C406C}"/>
              </a:ext>
            </a:extLst>
          </p:cNvPr>
          <p:cNvSpPr/>
          <p:nvPr/>
        </p:nvSpPr>
        <p:spPr>
          <a:xfrm>
            <a:off x="6696402" y="1675083"/>
            <a:ext cx="2028497" cy="515007"/>
          </a:xfrm>
          <a:prstGeom prst="rect">
            <a:avLst/>
          </a:prstGeom>
          <a:solidFill>
            <a:srgbClr val="C800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CA8DE8-1363-4121-B52B-73799C8AD3DE}"/>
              </a:ext>
            </a:extLst>
          </p:cNvPr>
          <p:cNvSpPr/>
          <p:nvPr/>
        </p:nvSpPr>
        <p:spPr>
          <a:xfrm>
            <a:off x="6696401" y="2447969"/>
            <a:ext cx="2028497" cy="515007"/>
          </a:xfrm>
          <a:prstGeom prst="rect">
            <a:avLst/>
          </a:prstGeom>
          <a:solidFill>
            <a:srgbClr val="F463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macOS apps use Mac Catalyst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BF61DE-DBF1-455C-8981-2FE37A977544}"/>
              </a:ext>
            </a:extLst>
          </p:cNvPr>
          <p:cNvSpPr/>
          <p:nvPr/>
        </p:nvSpPr>
        <p:spPr>
          <a:xfrm>
            <a:off x="6696399" y="3220855"/>
            <a:ext cx="2028497" cy="515007"/>
          </a:xfrm>
          <a:prstGeom prst="rect">
            <a:avLst/>
          </a:prstGeom>
          <a:solidFill>
            <a:srgbClr val="FF8F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uses </a:t>
            </a:r>
            <a:r>
              <a:rPr lang="en-US" dirty="0" err="1"/>
              <a:t>WinUI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2E19C-DE46-49FD-AE49-E26D597628AB}"/>
              </a:ext>
            </a:extLst>
          </p:cNvPr>
          <p:cNvSpPr/>
          <p:nvPr/>
        </p:nvSpPr>
        <p:spPr>
          <a:xfrm>
            <a:off x="6696398" y="3993741"/>
            <a:ext cx="2028497" cy="51500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(separate project) </a:t>
            </a:r>
          </a:p>
        </p:txBody>
      </p:sp>
    </p:spTree>
    <p:extLst>
      <p:ext uri="{BB962C8B-B14F-4D97-AF65-F5344CB8AC3E}">
        <p14:creationId xmlns:p14="http://schemas.microsoft.com/office/powerpoint/2010/main" val="3499189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5810B-01C4-4AF0-96CA-BF447F0C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Changes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FD789-B3A0-46EB-B338-CEE57C5A86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319169-C086-432F-B807-5D0D68CED317}"/>
              </a:ext>
            </a:extLst>
          </p:cNvPr>
          <p:cNvSpPr/>
          <p:nvPr/>
        </p:nvSpPr>
        <p:spPr>
          <a:xfrm>
            <a:off x="419100" y="1091383"/>
            <a:ext cx="8305800" cy="515007"/>
          </a:xfrm>
          <a:prstGeom prst="rect">
            <a:avLst/>
          </a:prstGeom>
          <a:solidFill>
            <a:srgbClr val="5C06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Single project 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F1FB3C-F556-4953-B6F4-38CB641C2B10}"/>
              </a:ext>
            </a:extLst>
          </p:cNvPr>
          <p:cNvSpPr/>
          <p:nvPr/>
        </p:nvSpPr>
        <p:spPr>
          <a:xfrm>
            <a:off x="419100" y="1864269"/>
            <a:ext cx="8305800" cy="515007"/>
          </a:xfrm>
          <a:prstGeom prst="rect">
            <a:avLst/>
          </a:prstGeom>
          <a:solidFill>
            <a:srgbClr val="C800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MVVM, MVU (Comet) and Mobile </a:t>
            </a:r>
            <a:r>
              <a:rPr lang="en-US" dirty="0" err="1"/>
              <a:t>Blazor</a:t>
            </a:r>
            <a:r>
              <a:rPr lang="en-US" dirty="0"/>
              <a:t> Bindings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769D94-DC09-434B-B1B1-F340EC832A49}"/>
              </a:ext>
            </a:extLst>
          </p:cNvPr>
          <p:cNvSpPr/>
          <p:nvPr/>
        </p:nvSpPr>
        <p:spPr>
          <a:xfrm>
            <a:off x="419100" y="2637159"/>
            <a:ext cx="8305800" cy="515007"/>
          </a:xfrm>
          <a:prstGeom prst="rect">
            <a:avLst/>
          </a:prstGeom>
          <a:solidFill>
            <a:srgbClr val="F463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Old Renderer System Replaced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4BA97E-D2BA-4A89-8A89-5948F8FDEC13}"/>
              </a:ext>
            </a:extLst>
          </p:cNvPr>
          <p:cNvSpPr/>
          <p:nvPr/>
        </p:nvSpPr>
        <p:spPr>
          <a:xfrm>
            <a:off x="419101" y="3410049"/>
            <a:ext cx="8305799" cy="515007"/>
          </a:xfrm>
          <a:prstGeom prst="rect">
            <a:avLst/>
          </a:prstGeom>
          <a:solidFill>
            <a:srgbClr val="FF8F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Mixture of native and custom controls – multiple UI options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A8D159-61FA-46EB-B8EC-EEFBD205D537}"/>
              </a:ext>
            </a:extLst>
          </p:cNvPr>
          <p:cNvSpPr/>
          <p:nvPr/>
        </p:nvSpPr>
        <p:spPr>
          <a:xfrm>
            <a:off x="419100" y="4182939"/>
            <a:ext cx="8305800" cy="51500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Hot Reload</a:t>
            </a:r>
          </a:p>
        </p:txBody>
      </p:sp>
    </p:spTree>
    <p:extLst>
      <p:ext uri="{BB962C8B-B14F-4D97-AF65-F5344CB8AC3E}">
        <p14:creationId xmlns:p14="http://schemas.microsoft.com/office/powerpoint/2010/main" val="3662627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B62C-0174-4F85-87B7-230FD1CE1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</a:t>
            </a:r>
            <a:r>
              <a:rPr lang="en-US"/>
              <a:t>Project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355012-C7CF-425A-943E-5EC943565A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C3700-C072-4367-B044-A584321CA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963" y="950341"/>
            <a:ext cx="2260978" cy="37876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3F2A51-6CBE-4321-9805-302D428D4063}"/>
              </a:ext>
            </a:extLst>
          </p:cNvPr>
          <p:cNvSpPr/>
          <p:nvPr/>
        </p:nvSpPr>
        <p:spPr>
          <a:xfrm>
            <a:off x="419100" y="950341"/>
            <a:ext cx="5897617" cy="515007"/>
          </a:xfrm>
          <a:prstGeom prst="rect">
            <a:avLst/>
          </a:prstGeom>
          <a:solidFill>
            <a:srgbClr val="5C06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Single project for iOS, Android and MacOS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80EC11-A9B2-449A-A2A7-E2B632EB61B3}"/>
              </a:ext>
            </a:extLst>
          </p:cNvPr>
          <p:cNvSpPr/>
          <p:nvPr/>
        </p:nvSpPr>
        <p:spPr>
          <a:xfrm>
            <a:off x="419100" y="1822227"/>
            <a:ext cx="5897617" cy="515007"/>
          </a:xfrm>
          <a:prstGeom prst="rect">
            <a:avLst/>
          </a:prstGeom>
          <a:solidFill>
            <a:srgbClr val="C800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Separate Windows project with linked 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A96F66-A5B5-4B7A-9E62-7964B9705172}"/>
              </a:ext>
            </a:extLst>
          </p:cNvPr>
          <p:cNvSpPr/>
          <p:nvPr/>
        </p:nvSpPr>
        <p:spPr>
          <a:xfrm>
            <a:off x="419099" y="2694113"/>
            <a:ext cx="5897617" cy="515007"/>
          </a:xfrm>
          <a:prstGeom prst="rect">
            <a:avLst/>
          </a:prstGeom>
          <a:solidFill>
            <a:srgbClr val="F463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Shared Resources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DD99F6-31AD-4779-ADF3-F653A9E1E2A0}"/>
              </a:ext>
            </a:extLst>
          </p:cNvPr>
          <p:cNvSpPr/>
          <p:nvPr/>
        </p:nvSpPr>
        <p:spPr>
          <a:xfrm>
            <a:off x="419101" y="3565999"/>
            <a:ext cx="5897615" cy="515007"/>
          </a:xfrm>
          <a:prstGeom prst="rect">
            <a:avLst/>
          </a:prstGeom>
          <a:solidFill>
            <a:srgbClr val="FF8F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But still the same </a:t>
            </a:r>
            <a:r>
              <a:rPr lang="en-US" dirty="0" err="1"/>
              <a:t>Xamarin.Forms</a:t>
            </a:r>
            <a:r>
              <a:rPr lang="en-US" dirty="0"/>
              <a:t> </a:t>
            </a:r>
            <a:r>
              <a:rPr lang="en-US" dirty="0" err="1"/>
              <a:t>Xaml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0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3068-F173-4E02-9013-074552D52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Maui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70CCE2-79AE-4B11-85F1-4D113DE476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B98EEC1-C90F-44AC-A8E2-726783A2B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243" y="1201968"/>
            <a:ext cx="2956259" cy="1123384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E1EFF"/>
                </a:solidFill>
                <a:effectLst/>
                <a:latin typeface="SFMono-Regular"/>
              </a:rPr>
              <a:t>public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E1EFF"/>
                </a:solidFill>
                <a:effectLst/>
                <a:latin typeface="SFMono-Regular"/>
              </a:rPr>
              <a:t>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Startup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: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IStartup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latin typeface="SFMono-Regular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E1EFF"/>
                </a:solidFill>
                <a:effectLst/>
                <a:latin typeface="SFMono-Regular"/>
              </a:rPr>
              <a:t>public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E1EFF"/>
                </a:solidFill>
                <a:effectLst/>
                <a:latin typeface="SFMono-Regular"/>
              </a:rPr>
              <a:t>void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Configure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IAppHostBuilder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appBuilder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latin typeface="SFMono-Regular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latin typeface="SFMono-Regular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appBuilder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UseMauiApp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App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&gt;();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latin typeface="SFMono-Regular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}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1F27D0-DFB0-4B58-AB1D-7020D10CECF9}"/>
              </a:ext>
            </a:extLst>
          </p:cNvPr>
          <p:cNvSpPr/>
          <p:nvPr/>
        </p:nvSpPr>
        <p:spPr>
          <a:xfrm>
            <a:off x="1959429" y="1763660"/>
            <a:ext cx="293914" cy="29374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0C692-89C3-46C0-946D-656B420836C5}"/>
              </a:ext>
            </a:extLst>
          </p:cNvPr>
          <p:cNvSpPr txBox="1"/>
          <p:nvPr/>
        </p:nvSpPr>
        <p:spPr>
          <a:xfrm>
            <a:off x="310243" y="2465203"/>
            <a:ext cx="4495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 class extends </a:t>
            </a:r>
            <a:r>
              <a:rPr lang="en-US" dirty="0" err="1"/>
              <a:t>Microsof.Maui.Controls.Application</a:t>
            </a:r>
            <a:r>
              <a:rPr lang="en-US" dirty="0"/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9FAB85-B7F5-4FEF-AEA3-B931F4DE6DE1}"/>
              </a:ext>
            </a:extLst>
          </p:cNvPr>
          <p:cNvCxnSpPr>
            <a:cxnSpLocks/>
          </p:cNvCxnSpPr>
          <p:nvPr/>
        </p:nvCxnSpPr>
        <p:spPr>
          <a:xfrm flipV="1">
            <a:off x="2106386" y="2057401"/>
            <a:ext cx="1" cy="407802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360B87AE-F222-4D1C-9850-2B27B5BCA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5384" y="1110986"/>
            <a:ext cx="3919516" cy="1431161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E1EFF"/>
                </a:solidFill>
                <a:effectLst/>
                <a:latin typeface="SFMono-Regular"/>
              </a:rPr>
              <a:t>public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E1EFF"/>
                </a:solidFill>
                <a:effectLst/>
                <a:latin typeface="SFMono-Regular"/>
              </a:rPr>
              <a:t>partial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E1EFF"/>
                </a:solidFill>
                <a:effectLst/>
                <a:latin typeface="SFMono-Regular"/>
              </a:rPr>
              <a:t>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App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Application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latin typeface="SFMono-Regular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E1EFF"/>
                </a:solidFill>
                <a:effectLst/>
                <a:latin typeface="SFMono-Regular"/>
              </a:rPr>
              <a:t>public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App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latin typeface="SFMono-Regular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latin typeface="SFMono-Regular"/>
              </a:rPr>
              <a:t>        </a:t>
            </a:r>
            <a:r>
              <a:rPr lang="en-US" altLang="en-US" sz="1000" dirty="0" err="1">
                <a:latin typeface="SFMono-Regular"/>
              </a:rPr>
              <a:t>InitializeComponent</a:t>
            </a:r>
            <a:r>
              <a:rPr lang="en-US" altLang="en-US" sz="1000" dirty="0">
                <a:latin typeface="SFMono-Regular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latin typeface="SFMono-Regular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1E1EFF"/>
                </a:solidFill>
                <a:effectLst/>
                <a:latin typeface="SFMono-Regular"/>
              </a:rPr>
              <a:t>MainPage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E1EFF"/>
                </a:solidFill>
                <a:effectLst/>
                <a:latin typeface="SFMono-Regular"/>
              </a:rPr>
              <a:t> 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E1EFF"/>
                </a:solidFill>
                <a:effectLst/>
                <a:latin typeface="SFMono-Regular"/>
              </a:rPr>
              <a:t>new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MainPage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latin typeface="SFMono-Regular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}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873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EB223AB-62F9-456C-A5B3-F2DD7A503D83}"/>
              </a:ext>
            </a:extLst>
          </p:cNvPr>
          <p:cNvSpPr txBox="1">
            <a:spLocks/>
          </p:cNvSpPr>
          <p:nvPr/>
        </p:nvSpPr>
        <p:spPr>
          <a:xfrm>
            <a:off x="499856" y="932247"/>
            <a:ext cx="8144287" cy="3072196"/>
          </a:xfrm>
          <a:prstGeom prst="rect">
            <a:avLst/>
          </a:prstGeom>
        </p:spPr>
        <p:txBody>
          <a:bodyPr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/>
              <a:t>Demo 1 – Looking at the default process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Still requires CLI - dotnet new </a:t>
            </a:r>
            <a:r>
              <a:rPr lang="en-US" dirty="0" err="1"/>
              <a:t>maui</a:t>
            </a:r>
            <a:r>
              <a:rPr lang="en-US" dirty="0"/>
              <a:t> -n </a:t>
            </a:r>
            <a:r>
              <a:rPr lang="en-US" dirty="0" err="1"/>
              <a:t>FirstProject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468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1EA2C-CD4B-4AA9-9285-0A0FF2113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MVVM, MVU and Mobile </a:t>
            </a:r>
            <a:r>
              <a:rPr lang="en-US" dirty="0" err="1"/>
              <a:t>Blazor</a:t>
            </a:r>
            <a:r>
              <a:rPr lang="en-US" dirty="0"/>
              <a:t> Bindings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2B0139-5651-40C1-BC53-8879F399A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4622F35-5A3A-4D1A-935F-B5297FB6A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745" y="969445"/>
            <a:ext cx="1954923" cy="109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99805300-AC57-46CF-AA45-1577762CB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22" y="2684240"/>
            <a:ext cx="1224046" cy="65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5AFE90-B4B9-4BCD-8A9A-74F3A12E682D}"/>
              </a:ext>
            </a:extLst>
          </p:cNvPr>
          <p:cNvSpPr/>
          <p:nvPr/>
        </p:nvSpPr>
        <p:spPr>
          <a:xfrm>
            <a:off x="419100" y="1261424"/>
            <a:ext cx="4962197" cy="515007"/>
          </a:xfrm>
          <a:prstGeom prst="rect">
            <a:avLst/>
          </a:prstGeom>
          <a:solidFill>
            <a:srgbClr val="5C06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MVVM - Default </a:t>
            </a:r>
            <a:r>
              <a:rPr lang="en-US" dirty="0" err="1"/>
              <a:t>Xaml</a:t>
            </a:r>
            <a:r>
              <a:rPr lang="en-US" dirty="0"/>
              <a:t> and C# controls, multiple frameworks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92FD23-01AA-4B60-9C41-EEDBC6ABD313}"/>
              </a:ext>
            </a:extLst>
          </p:cNvPr>
          <p:cNvSpPr/>
          <p:nvPr/>
        </p:nvSpPr>
        <p:spPr>
          <a:xfrm>
            <a:off x="419100" y="2360390"/>
            <a:ext cx="4962197" cy="515007"/>
          </a:xfrm>
          <a:prstGeom prst="rect">
            <a:avLst/>
          </a:prstGeom>
          <a:solidFill>
            <a:srgbClr val="C800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MVU – fabulous or Comet (separate projects)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4F624E-4AD9-4327-B1DF-AFF8DB02F956}"/>
              </a:ext>
            </a:extLst>
          </p:cNvPr>
          <p:cNvSpPr txBox="1"/>
          <p:nvPr/>
        </p:nvSpPr>
        <p:spPr>
          <a:xfrm>
            <a:off x="861848" y="3213181"/>
            <a:ext cx="4750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https://github.com/dotnet/Comet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4E1748-6BC9-4150-B22A-521513DE25C8}"/>
              </a:ext>
            </a:extLst>
          </p:cNvPr>
          <p:cNvSpPr/>
          <p:nvPr/>
        </p:nvSpPr>
        <p:spPr>
          <a:xfrm>
            <a:off x="419102" y="3565999"/>
            <a:ext cx="4962196" cy="515007"/>
          </a:xfrm>
          <a:prstGeom prst="rect">
            <a:avLst/>
          </a:prstGeom>
          <a:solidFill>
            <a:srgbClr val="FF8F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Experimental </a:t>
            </a:r>
            <a:r>
              <a:rPr lang="en-US" dirty="0" err="1"/>
              <a:t>Blazor</a:t>
            </a:r>
            <a:r>
              <a:rPr lang="en-US" dirty="0"/>
              <a:t> Mobile Bindings, </a:t>
            </a:r>
            <a:r>
              <a:rPr lang="en-US" dirty="0" err="1"/>
              <a:t>BlazorWebView</a:t>
            </a:r>
            <a:r>
              <a:rPr lang="en-US" dirty="0"/>
              <a:t> to embed </a:t>
            </a:r>
            <a:r>
              <a:rPr lang="en-US" dirty="0" err="1"/>
              <a:t>Blazor</a:t>
            </a:r>
            <a:r>
              <a:rPr lang="en-US" dirty="0"/>
              <a:t> apps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67A178-ADB0-416C-B889-3B23667798BD}"/>
              </a:ext>
            </a:extLst>
          </p:cNvPr>
          <p:cNvSpPr txBox="1"/>
          <p:nvPr/>
        </p:nvSpPr>
        <p:spPr>
          <a:xfrm>
            <a:off x="861848" y="2920438"/>
            <a:ext cx="4750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https://fabulousfx.github.io/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1711D40F-DFA3-450F-9F4E-5EF6031306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C989C1-F411-44F7-A5FE-AE82CD690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168" y="2036540"/>
            <a:ext cx="2857500" cy="647700"/>
          </a:xfrm>
          <a:prstGeom prst="rect">
            <a:avLst/>
          </a:prstGeom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29DBF759-0622-47FD-9078-BBA35A6A7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580" y="2684240"/>
            <a:ext cx="1715835" cy="171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540B94-2F72-430F-A838-33D2504A1639}"/>
              </a:ext>
            </a:extLst>
          </p:cNvPr>
          <p:cNvSpPr txBox="1"/>
          <p:nvPr/>
        </p:nvSpPr>
        <p:spPr>
          <a:xfrm>
            <a:off x="858763" y="4225166"/>
            <a:ext cx="4750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https://github.com/dotnet/MobileBlazorBindings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14C0A8-7A5B-480A-B99D-6EBE519B4688}"/>
              </a:ext>
            </a:extLst>
          </p:cNvPr>
          <p:cNvSpPr txBox="1"/>
          <p:nvPr/>
        </p:nvSpPr>
        <p:spPr>
          <a:xfrm>
            <a:off x="858763" y="1898789"/>
            <a:ext cx="4750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https://github.com/dotnet/maui</a:t>
            </a:r>
          </a:p>
        </p:txBody>
      </p:sp>
    </p:spTree>
    <p:extLst>
      <p:ext uri="{BB962C8B-B14F-4D97-AF65-F5344CB8AC3E}">
        <p14:creationId xmlns:p14="http://schemas.microsoft.com/office/powerpoint/2010/main" val="153187493"/>
      </p:ext>
    </p:extLst>
  </p:cSld>
  <p:clrMapOvr>
    <a:masterClrMapping/>
  </p:clrMapOvr>
</p:sld>
</file>

<file path=ppt/theme/theme1.xml><?xml version="1.0" encoding="utf-8"?>
<a:theme xmlns:a="http://schemas.openxmlformats.org/drawingml/2006/main" name="CSV Theme 2020">
  <a:themeElements>
    <a:clrScheme name="Simple Light">
      <a:dk1>
        <a:srgbClr val="000000"/>
      </a:dk1>
      <a:lt1>
        <a:srgbClr val="FFFFFF"/>
      </a:lt1>
      <a:dk2>
        <a:srgbClr val="4C4848"/>
      </a:dk2>
      <a:lt2>
        <a:srgbClr val="9F9F9F"/>
      </a:lt2>
      <a:accent1>
        <a:srgbClr val="EBEBEA"/>
      </a:accent1>
      <a:accent2>
        <a:srgbClr val="5C068C"/>
      </a:accent2>
      <a:accent3>
        <a:srgbClr val="C800A1"/>
      </a:accent3>
      <a:accent4>
        <a:srgbClr val="F4633A"/>
      </a:accent4>
      <a:accent5>
        <a:srgbClr val="FF8F1C"/>
      </a:accent5>
      <a:accent6>
        <a:srgbClr val="FF157F"/>
      </a:accent6>
      <a:hlink>
        <a:srgbClr val="99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45bbab8-467e-4925-bdcc-e0e2f60ddd6b">
      <UserInfo>
        <DisplayName>Magenic Members</DisplayName>
        <AccountId>50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9CB89F24715D4C80B5CC9C0874DC6F" ma:contentTypeVersion="12" ma:contentTypeDescription="Create a new document." ma:contentTypeScope="" ma:versionID="35556fed14cb04eaf81830b8702e92b8">
  <xsd:schema xmlns:xsd="http://www.w3.org/2001/XMLSchema" xmlns:xs="http://www.w3.org/2001/XMLSchema" xmlns:p="http://schemas.microsoft.com/office/2006/metadata/properties" xmlns:ns2="b0aa1c58-5626-41c9-874b-ab0ef78bbeee" xmlns:ns3="d45bbab8-467e-4925-bdcc-e0e2f60ddd6b" targetNamespace="http://schemas.microsoft.com/office/2006/metadata/properties" ma:root="true" ma:fieldsID="e4ae7c41783e6faf6de1a4886618ae0d" ns2:_="" ns3:_="">
    <xsd:import namespace="b0aa1c58-5626-41c9-874b-ab0ef78bbeee"/>
    <xsd:import namespace="d45bbab8-467e-4925-bdcc-e0e2f60ddd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aa1c58-5626-41c9-874b-ab0ef78bbe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bbab8-467e-4925-bdcc-e0e2f60ddd6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7D8288-D080-4FB4-9B96-2047110F4967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  <ds:schemaRef ds:uri="d45bbab8-467e-4925-bdcc-e0e2f60ddd6b"/>
  </ds:schemaRefs>
</ds:datastoreItem>
</file>

<file path=customXml/itemProps2.xml><?xml version="1.0" encoding="utf-8"?>
<ds:datastoreItem xmlns:ds="http://schemas.openxmlformats.org/officeDocument/2006/customXml" ds:itemID="{BEC54A2C-A86B-4D27-B32F-C7E69FF5E6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aa1c58-5626-41c9-874b-ab0ef78bbeee"/>
    <ds:schemaRef ds:uri="d45bbab8-467e-4925-bdcc-e0e2f60ddd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E05DF9-A10B-4757-BCBF-6A46CBEED2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2028</TotalTime>
  <Words>405</Words>
  <Application>Microsoft Office PowerPoint</Application>
  <PresentationFormat>On-screen Show (16:9)</PresentationFormat>
  <Paragraphs>77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Proxima Nova Extrabold</vt:lpstr>
      <vt:lpstr>Nunito Sans</vt:lpstr>
      <vt:lpstr>Tahoma</vt:lpstr>
      <vt:lpstr>SFMono-Regular</vt:lpstr>
      <vt:lpstr>Calibri</vt:lpstr>
      <vt:lpstr>Arial</vt:lpstr>
      <vt:lpstr>Proxima Nova</vt:lpstr>
      <vt:lpstr>CSV Theme 2020</vt:lpstr>
      <vt:lpstr>PowerPoint Presentation</vt:lpstr>
      <vt:lpstr>PowerPoint Presentation</vt:lpstr>
      <vt:lpstr>MAUI – The Xamarin Underpinning</vt:lpstr>
      <vt:lpstr>MAUI – Platforms</vt:lpstr>
      <vt:lpstr>Major Changes</vt:lpstr>
      <vt:lpstr>Single Project Structure</vt:lpstr>
      <vt:lpstr>Starting a Maui Project</vt:lpstr>
      <vt:lpstr>PowerPoint Presentation</vt:lpstr>
      <vt:lpstr>MVVM, MVU and Mobile Blazor Bindings </vt:lpstr>
      <vt:lpstr>Replaced Renderer System</vt:lpstr>
      <vt:lpstr>PowerPoint Presentation</vt:lpstr>
      <vt:lpstr>PowerPoint Presentation</vt:lpstr>
      <vt:lpstr>Alternate UIs</vt:lpstr>
      <vt:lpstr>Installing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Kevin E. Ford</cp:lastModifiedBy>
  <cp:revision>40</cp:revision>
  <dcterms:modified xsi:type="dcterms:W3CDTF">2021-07-20T03:35:13Z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0x0101004A9CB89F24715D4C80B5CC9C0874DC6F</vt:lpwstr>
  </property>
</Properties>
</file>